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53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55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56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63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64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65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66.xml" ContentType="application/vnd.openxmlformats-officedocument.presentationml.notesSlide+xml"/>
  <Override PartName="/ppt/theme/themeOverride59.xml" ContentType="application/vnd.openxmlformats-officedocument.themeOverr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60" r:id="rId3"/>
    <p:sldId id="287" r:id="rId4"/>
    <p:sldId id="297" r:id="rId5"/>
    <p:sldId id="327" r:id="rId6"/>
    <p:sldId id="329" r:id="rId7"/>
    <p:sldId id="295" r:id="rId8"/>
    <p:sldId id="296" r:id="rId9"/>
    <p:sldId id="309" r:id="rId10"/>
    <p:sldId id="294" r:id="rId11"/>
    <p:sldId id="328" r:id="rId12"/>
    <p:sldId id="356" r:id="rId13"/>
    <p:sldId id="357" r:id="rId14"/>
    <p:sldId id="358" r:id="rId15"/>
    <p:sldId id="359" r:id="rId16"/>
    <p:sldId id="360" r:id="rId17"/>
    <p:sldId id="331" r:id="rId18"/>
    <p:sldId id="332" r:id="rId19"/>
    <p:sldId id="333" r:id="rId20"/>
    <p:sldId id="338" r:id="rId21"/>
    <p:sldId id="339" r:id="rId22"/>
    <p:sldId id="337" r:id="rId23"/>
    <p:sldId id="335" r:id="rId24"/>
    <p:sldId id="336" r:id="rId25"/>
    <p:sldId id="334" r:id="rId26"/>
    <p:sldId id="340" r:id="rId27"/>
    <p:sldId id="341" r:id="rId28"/>
    <p:sldId id="342" r:id="rId29"/>
    <p:sldId id="343" r:id="rId30"/>
    <p:sldId id="361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62" r:id="rId43"/>
    <p:sldId id="300" r:id="rId44"/>
    <p:sldId id="363" r:id="rId45"/>
    <p:sldId id="310" r:id="rId46"/>
    <p:sldId id="330" r:id="rId47"/>
    <p:sldId id="261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318" r:id="rId57"/>
    <p:sldId id="320" r:id="rId58"/>
    <p:sldId id="321" r:id="rId59"/>
    <p:sldId id="322" r:id="rId60"/>
    <p:sldId id="325" r:id="rId61"/>
    <p:sldId id="326" r:id="rId62"/>
    <p:sldId id="304" r:id="rId63"/>
    <p:sldId id="355" r:id="rId64"/>
    <p:sldId id="305" r:id="rId65"/>
    <p:sldId id="364" r:id="rId66"/>
    <p:sldId id="306" r:id="rId67"/>
    <p:sldId id="307" r:id="rId68"/>
    <p:sldId id="259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1F4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>
        <p:scale>
          <a:sx n="94" d="100"/>
          <a:sy n="94" d="100"/>
        </p:scale>
        <p:origin x="-12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26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96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063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0056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http://VIC BANK.tistory.com/category/PPT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video" Target="file:///C:\Users\USER\Desktop\Final\&#48372;&#50504;\DB%20&#51060;&#51473;&#54868;.mp4" TargetMode="External"/><Relationship Id="rId2" Type="http://schemas.microsoft.com/office/2007/relationships/media" Target="file:///C:\Users\USER\Desktop\Final\&#48372;&#50504;\DB%20&#51060;&#51473;&#54868;.mp4" TargetMode="External"/><Relationship Id="rId1" Type="http://schemas.openxmlformats.org/officeDocument/2006/relationships/themeOverride" Target="../theme/themeOverride53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SECURE CHECK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팀 이름 </a:t>
            </a:r>
            <a:r>
              <a:rPr lang="en-US" altLang="ko-KR" sz="1600" b="1" dirty="0">
                <a:solidFill>
                  <a:schemeClr val="bg1"/>
                </a:solidFill>
              </a:rPr>
              <a:t>VICBANK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VICBANK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FINAL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VIC BANK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pic>
        <p:nvPicPr>
          <p:cNvPr id="13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50306" b="72059"/>
          <a:stretch>
            <a:fillRect/>
          </a:stretch>
        </p:blipFill>
        <p:spPr bwMode="auto">
          <a:xfrm>
            <a:off x="766727" y="1988840"/>
            <a:ext cx="7773783" cy="2952328"/>
          </a:xfrm>
          <a:prstGeom prst="rect">
            <a:avLst/>
          </a:prstGeom>
          <a:noFill/>
        </p:spPr>
      </p:pic>
      <p:sp>
        <p:nvSpPr>
          <p:cNvPr id="16" name="액자 15"/>
          <p:cNvSpPr/>
          <p:nvPr/>
        </p:nvSpPr>
        <p:spPr>
          <a:xfrm>
            <a:off x="3935079" y="2996952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DDX(Anti-DDOS)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외부 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pic>
        <p:nvPicPr>
          <p:cNvPr id="2050" name="Picture 2" descr="ddx sh파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161" y="1700808"/>
            <a:ext cx="816231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DDX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DDX(Anti-DDOS)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국가별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DDX(Anti-DDOS)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2578" name="Picture 2" descr="C:\Users\sumin\Desktop\KakaoTalk_20181010_2029157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374751"/>
            <a:ext cx="7505700" cy="2638425"/>
          </a:xfrm>
          <a:prstGeom prst="rect">
            <a:avLst/>
          </a:prstGeom>
          <a:noFill/>
        </p:spPr>
      </p:pic>
      <p:sp>
        <p:nvSpPr>
          <p:cNvPr id="16" name="액자 15"/>
          <p:cNvSpPr/>
          <p:nvPr/>
        </p:nvSpPr>
        <p:spPr>
          <a:xfrm>
            <a:off x="2339752" y="4600178"/>
            <a:ext cx="1512168" cy="432048"/>
          </a:xfrm>
          <a:prstGeom prst="frame">
            <a:avLst>
              <a:gd name="adj1" fmla="val 52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DDX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DDX(Anti-DDOS)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3602" name="Picture 2" descr="C:\Users\sumin\Desktop\KakaoTalk_20181010_20291929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4008" y="1916832"/>
            <a:ext cx="5410200" cy="40767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DDX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 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DDX(Anti-DDOS)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4626" name="Picture 2" descr="C:\Users\sumin\Desktop\KakaoTalk_20181010_2029219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916832"/>
            <a:ext cx="5328592" cy="4001751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pic>
        <p:nvPicPr>
          <p:cNvPr id="13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50306" b="72059"/>
          <a:stretch>
            <a:fillRect/>
          </a:stretch>
        </p:blipFill>
        <p:spPr bwMode="auto">
          <a:xfrm>
            <a:off x="766727" y="1988840"/>
            <a:ext cx="7773783" cy="2952328"/>
          </a:xfrm>
          <a:prstGeom prst="rect">
            <a:avLst/>
          </a:prstGeom>
          <a:noFill/>
        </p:spPr>
      </p:pic>
      <p:sp>
        <p:nvSpPr>
          <p:cNvPr id="16" name="액자 15"/>
          <p:cNvSpPr/>
          <p:nvPr/>
        </p:nvSpPr>
        <p:spPr>
          <a:xfrm>
            <a:off x="1691680" y="2636912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IPS(Intrusion Prevention System)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침입 차단 시스템</a:t>
            </a:r>
          </a:p>
        </p:txBody>
      </p:sp>
      <p:sp>
        <p:nvSpPr>
          <p:cNvPr id="14" name="액자 13"/>
          <p:cNvSpPr/>
          <p:nvPr/>
        </p:nvSpPr>
        <p:spPr>
          <a:xfrm>
            <a:off x="1691680" y="3645024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4299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IPS(Intrusion Prevention System)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IPS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C:\Users\sumin\Desktop\KakaoTalk_20181010_1643216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276872"/>
            <a:ext cx="7952423" cy="237626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pic>
        <p:nvPicPr>
          <p:cNvPr id="13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50306" b="72059"/>
          <a:stretch>
            <a:fillRect/>
          </a:stretch>
        </p:blipFill>
        <p:spPr bwMode="auto">
          <a:xfrm>
            <a:off x="766727" y="1988840"/>
            <a:ext cx="7773783" cy="2952328"/>
          </a:xfrm>
          <a:prstGeom prst="rect">
            <a:avLst/>
          </a:prstGeom>
          <a:noFill/>
        </p:spPr>
      </p:pic>
      <p:sp>
        <p:nvSpPr>
          <p:cNvPr id="16" name="액자 15"/>
          <p:cNvSpPr/>
          <p:nvPr/>
        </p:nvSpPr>
        <p:spPr>
          <a:xfrm>
            <a:off x="2699792" y="2996952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L 4 SWITCH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FWLB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14" name="액자 13"/>
          <p:cNvSpPr/>
          <p:nvPr/>
        </p:nvSpPr>
        <p:spPr>
          <a:xfrm>
            <a:off x="827584" y="2996952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L 4 SWITCH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FWLB(Firewall </a:t>
            </a:r>
            <a:r>
              <a:rPr kumimoji="0" lang="en-US" altLang="ko-KR" sz="1800" b="1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LoadBalancing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115616" y="1761665"/>
            <a:ext cx="6264696" cy="1584176"/>
            <a:chOff x="827584" y="1761665"/>
            <a:chExt cx="6264696" cy="1584176"/>
          </a:xfrm>
        </p:grpSpPr>
        <p:pic>
          <p:nvPicPr>
            <p:cNvPr id="4098" name="Picture 2" descr="C:\Users\sumin\Desktop\KakaoTalk_20181010_164654861.jpg"/>
            <p:cNvPicPr>
              <a:picLocks noChangeAspect="1" noChangeArrowheads="1"/>
            </p:cNvPicPr>
            <p:nvPr/>
          </p:nvPicPr>
          <p:blipFill>
            <a:blip r:embed="rId4" cstate="print"/>
            <a:srcRect t="67954" r="1541" b="900"/>
            <a:stretch>
              <a:fillRect/>
            </a:stretch>
          </p:blipFill>
          <p:spPr bwMode="auto">
            <a:xfrm>
              <a:off x="827584" y="1761665"/>
              <a:ext cx="6264696" cy="1584176"/>
            </a:xfrm>
            <a:prstGeom prst="rect">
              <a:avLst/>
            </a:prstGeom>
            <a:noFill/>
          </p:spPr>
        </p:pic>
        <p:cxnSp>
          <p:nvCxnSpPr>
            <p:cNvPr id="23" name="직선 연결선 22"/>
            <p:cNvCxnSpPr/>
            <p:nvPr/>
          </p:nvCxnSpPr>
          <p:spPr>
            <a:xfrm>
              <a:off x="3995936" y="2060848"/>
              <a:ext cx="129614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995936" y="2420888"/>
              <a:ext cx="129614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 descr="C:\Users\sumin\Desktop\KakaoTalk_20181010_164655153.jpg"/>
          <p:cNvPicPr>
            <a:picLocks noChangeAspect="1" noChangeArrowheads="1"/>
          </p:cNvPicPr>
          <p:nvPr/>
        </p:nvPicPr>
        <p:blipFill>
          <a:blip r:embed="rId5" cstate="print"/>
          <a:srcRect l="14073" t="24607" r="51027" b="58988"/>
          <a:stretch>
            <a:fillRect/>
          </a:stretch>
        </p:blipFill>
        <p:spPr bwMode="auto">
          <a:xfrm>
            <a:off x="1115616" y="3789040"/>
            <a:ext cx="4464496" cy="1008112"/>
          </a:xfrm>
          <a:prstGeom prst="rect">
            <a:avLst/>
          </a:prstGeom>
          <a:noFill/>
        </p:spPr>
      </p:pic>
      <p:pic>
        <p:nvPicPr>
          <p:cNvPr id="4100" name="Picture 4" descr="C:\Users\sumin\Desktop\KakaoTalk_20181010_164655153.jpg"/>
          <p:cNvPicPr>
            <a:picLocks noChangeAspect="1" noChangeArrowheads="1"/>
          </p:cNvPicPr>
          <p:nvPr/>
        </p:nvPicPr>
        <p:blipFill>
          <a:blip r:embed="rId5" cstate="print"/>
          <a:srcRect l="63510" t="24607" r="1027" b="60355"/>
          <a:stretch>
            <a:fillRect/>
          </a:stretch>
        </p:blipFill>
        <p:spPr bwMode="auto">
          <a:xfrm>
            <a:off x="1115616" y="5229200"/>
            <a:ext cx="4536504" cy="936104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55576" y="34290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IPS - TOP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131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IPS - BOTTOM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DMZ - FW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123728" y="1916832"/>
            <a:ext cx="4248472" cy="4104456"/>
            <a:chOff x="2627784" y="1772816"/>
            <a:chExt cx="2952328" cy="3168352"/>
          </a:xfrm>
        </p:grpSpPr>
        <p:pic>
          <p:nvPicPr>
            <p:cNvPr id="5122" name="Picture 2" descr="C:\Users\sumin\Desktop\마지막 구성도.jpg"/>
            <p:cNvPicPr>
              <a:picLocks noChangeAspect="1" noChangeArrowheads="1"/>
            </p:cNvPicPr>
            <p:nvPr/>
          </p:nvPicPr>
          <p:blipFill>
            <a:blip r:embed="rId4" cstate="print"/>
            <a:srcRect l="29466" t="7037" r="48379" b="80570"/>
            <a:stretch>
              <a:fillRect/>
            </a:stretch>
          </p:blipFill>
          <p:spPr bwMode="auto">
            <a:xfrm>
              <a:off x="2627784" y="1772816"/>
              <a:ext cx="2952328" cy="1080120"/>
            </a:xfrm>
            <a:prstGeom prst="rect">
              <a:avLst/>
            </a:prstGeom>
            <a:noFill/>
          </p:spPr>
        </p:pic>
        <p:pic>
          <p:nvPicPr>
            <p:cNvPr id="5123" name="Picture 3" descr="C:\Users\sumin\Desktop\마지막 구성도.jpg"/>
            <p:cNvPicPr>
              <a:picLocks noChangeAspect="1" noChangeArrowheads="1"/>
            </p:cNvPicPr>
            <p:nvPr/>
          </p:nvPicPr>
          <p:blipFill>
            <a:blip r:embed="rId4" cstate="print"/>
            <a:srcRect l="38112" t="20655" r="52702" b="54558"/>
            <a:stretch>
              <a:fillRect/>
            </a:stretch>
          </p:blipFill>
          <p:spPr bwMode="auto">
            <a:xfrm>
              <a:off x="3779912" y="2780928"/>
              <a:ext cx="1224136" cy="2160240"/>
            </a:xfrm>
            <a:prstGeom prst="rect">
              <a:avLst/>
            </a:prstGeom>
            <a:noFill/>
          </p:spPr>
        </p:pic>
      </p:grpSp>
      <p:sp>
        <p:nvSpPr>
          <p:cNvPr id="23" name="액자 22"/>
          <p:cNvSpPr/>
          <p:nvPr/>
        </p:nvSpPr>
        <p:spPr>
          <a:xfrm>
            <a:off x="2472617" y="2232268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팀 소개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개요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WBS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기존 토폴로지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개선 된 토폴로지 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체크리스트 점검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자동화 스크립트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1720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네트워크 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 기술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체크리스트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결과 및 소감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VIC BANK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4272B85-6827-494E-A53A-8FE65CF9E87E}"/>
              </a:ext>
            </a:extLst>
          </p:cNvPr>
          <p:cNvSpPr txBox="1"/>
          <p:nvPr/>
        </p:nvSpPr>
        <p:spPr>
          <a:xfrm>
            <a:off x="3851920" y="3428999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pc="-150" dirty="0"/>
              <a:t>Network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/>
              <a:t>WEB, DB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3CFDAEF-F0E6-4254-A75B-BA5D33443F27}"/>
              </a:ext>
            </a:extLst>
          </p:cNvPr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프로젝트 결과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소감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DMZ – FW RULE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8" name="Picture 2" descr="C:\Users\sumin\Desktop\KakaoTalk_20181010_171012959.jpg"/>
          <p:cNvPicPr>
            <a:picLocks noChangeAspect="1" noChangeArrowheads="1"/>
          </p:cNvPicPr>
          <p:nvPr/>
        </p:nvPicPr>
        <p:blipFill>
          <a:blip r:embed="rId4" cstate="print"/>
          <a:srcRect t="293" r="1156"/>
          <a:stretch>
            <a:fillRect/>
          </a:stretch>
        </p:blipFill>
        <p:spPr bwMode="auto">
          <a:xfrm>
            <a:off x="718914" y="1628800"/>
            <a:ext cx="6157342" cy="482453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DMZ – FW RULE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42" name="Picture 2" descr="C:\Users\sumin\Desktop\KakaoTalk_20181010_171013148.jpg"/>
          <p:cNvPicPr>
            <a:picLocks noChangeAspect="1" noChangeArrowheads="1"/>
          </p:cNvPicPr>
          <p:nvPr/>
        </p:nvPicPr>
        <p:blipFill>
          <a:blip r:embed="rId4" cstate="print"/>
          <a:srcRect r="833"/>
          <a:stretch>
            <a:fillRect/>
          </a:stretch>
        </p:blipFill>
        <p:spPr bwMode="auto">
          <a:xfrm>
            <a:off x="301226" y="1772816"/>
            <a:ext cx="8568952" cy="432048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INTERN - FW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21"/>
          <p:cNvGrpSpPr/>
          <p:nvPr/>
        </p:nvGrpSpPr>
        <p:grpSpPr>
          <a:xfrm>
            <a:off x="2123728" y="1916832"/>
            <a:ext cx="4248472" cy="4104456"/>
            <a:chOff x="2627784" y="1772816"/>
            <a:chExt cx="2952328" cy="3168352"/>
          </a:xfrm>
        </p:grpSpPr>
        <p:pic>
          <p:nvPicPr>
            <p:cNvPr id="5122" name="Picture 2" descr="C:\Users\sumin\Desktop\마지막 구성도.jpg"/>
            <p:cNvPicPr>
              <a:picLocks noChangeAspect="1" noChangeArrowheads="1"/>
            </p:cNvPicPr>
            <p:nvPr/>
          </p:nvPicPr>
          <p:blipFill>
            <a:blip r:embed="rId4" cstate="print"/>
            <a:srcRect l="29466" t="7037" r="48379" b="80570"/>
            <a:stretch>
              <a:fillRect/>
            </a:stretch>
          </p:blipFill>
          <p:spPr bwMode="auto">
            <a:xfrm>
              <a:off x="2627784" y="1772816"/>
              <a:ext cx="2952328" cy="1080120"/>
            </a:xfrm>
            <a:prstGeom prst="rect">
              <a:avLst/>
            </a:prstGeom>
            <a:noFill/>
          </p:spPr>
        </p:pic>
        <p:pic>
          <p:nvPicPr>
            <p:cNvPr id="5123" name="Picture 3" descr="C:\Users\sumin\Desktop\마지막 구성도.jpg"/>
            <p:cNvPicPr>
              <a:picLocks noChangeAspect="1" noChangeArrowheads="1"/>
            </p:cNvPicPr>
            <p:nvPr/>
          </p:nvPicPr>
          <p:blipFill>
            <a:blip r:embed="rId4" cstate="print"/>
            <a:srcRect l="38112" t="20655" r="52702" b="54558"/>
            <a:stretch>
              <a:fillRect/>
            </a:stretch>
          </p:blipFill>
          <p:spPr bwMode="auto">
            <a:xfrm>
              <a:off x="3779912" y="2780928"/>
              <a:ext cx="1224136" cy="2160240"/>
            </a:xfrm>
            <a:prstGeom prst="rect">
              <a:avLst/>
            </a:prstGeom>
            <a:noFill/>
          </p:spPr>
        </p:pic>
      </p:grpSp>
      <p:sp>
        <p:nvSpPr>
          <p:cNvPr id="23" name="액자 22"/>
          <p:cNvSpPr/>
          <p:nvPr/>
        </p:nvSpPr>
        <p:spPr>
          <a:xfrm>
            <a:off x="4189658" y="5085184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INTERN – FW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 descr="C:\Users\sumin\Desktop\KakaoTalk_20181010_171105733.jpg"/>
          <p:cNvPicPr>
            <a:picLocks noChangeAspect="1" noChangeArrowheads="1"/>
          </p:cNvPicPr>
          <p:nvPr/>
        </p:nvPicPr>
        <p:blipFill>
          <a:blip r:embed="rId4" cstate="print"/>
          <a:srcRect t="-1105" r="41787" b="45837"/>
          <a:stretch>
            <a:fillRect/>
          </a:stretch>
        </p:blipFill>
        <p:spPr bwMode="auto">
          <a:xfrm>
            <a:off x="683568" y="1988840"/>
            <a:ext cx="6336704" cy="381642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INTERN – FW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 descr="C:\Users\sumin\Desktop\KakaoTalk_20181010_171105733.jpg"/>
          <p:cNvPicPr>
            <a:picLocks noChangeAspect="1" noChangeArrowheads="1"/>
          </p:cNvPicPr>
          <p:nvPr/>
        </p:nvPicPr>
        <p:blipFill>
          <a:blip r:embed="rId4" cstate="print"/>
          <a:srcRect l="-827" t="55268" r="697" b="-588"/>
          <a:stretch>
            <a:fillRect/>
          </a:stretch>
        </p:blipFill>
        <p:spPr bwMode="auto">
          <a:xfrm>
            <a:off x="251520" y="2060848"/>
            <a:ext cx="8640960" cy="352839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Firewall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INTERN – FW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7" name="Picture 3" descr="C:\Users\sumin\Desktop\KakaoTalk_20181010_1711055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916832"/>
            <a:ext cx="8459341" cy="374441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IDS(Intrusion Detection System)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침입 탐지 시스템</a:t>
            </a:r>
          </a:p>
        </p:txBody>
      </p:sp>
      <p:pic>
        <p:nvPicPr>
          <p:cNvPr id="11266" name="Picture 2" descr="C:\Users\sumin\Desktop\KakaoTalk_20181010_1716225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2032" y="1653044"/>
            <a:ext cx="5058086" cy="4656276"/>
          </a:xfrm>
          <a:prstGeom prst="rect">
            <a:avLst/>
          </a:prstGeom>
          <a:noFill/>
        </p:spPr>
      </p:pic>
      <p:sp>
        <p:nvSpPr>
          <p:cNvPr id="22" name="액자 21"/>
          <p:cNvSpPr/>
          <p:nvPr/>
        </p:nvSpPr>
        <p:spPr>
          <a:xfrm>
            <a:off x="1691680" y="2803230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IDS(Intrusion Detection System)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IDS RULE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0113" name="Picture 1" descr="C:\Users\sumin\Desktop\KakaoTalk_20181010_205012324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1560" y="1884428"/>
            <a:ext cx="8208912" cy="4241272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ESM(Enterprise Security Management)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보안 관리 시스템</a:t>
            </a:r>
          </a:p>
        </p:txBody>
      </p:sp>
      <p:pic>
        <p:nvPicPr>
          <p:cNvPr id="16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556792"/>
            <a:ext cx="7992888" cy="4968552"/>
          </a:xfrm>
          <a:prstGeom prst="rect">
            <a:avLst/>
          </a:prstGeom>
          <a:noFill/>
        </p:spPr>
      </p:pic>
      <p:sp>
        <p:nvSpPr>
          <p:cNvPr id="23" name="액자 22"/>
          <p:cNvSpPr/>
          <p:nvPr/>
        </p:nvSpPr>
        <p:spPr>
          <a:xfrm>
            <a:off x="4572000" y="3174421"/>
            <a:ext cx="1008112" cy="936104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ESM(Enterprise Security Management)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보안 관리 시스템</a:t>
            </a:r>
          </a:p>
        </p:txBody>
      </p:sp>
      <p:pic>
        <p:nvPicPr>
          <p:cNvPr id="13" name="Picture 2" descr="C:\Users\sumin\Desktop\KakaoTalk_20181010_17523265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628800"/>
            <a:ext cx="8640960" cy="489654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8459" y="271681"/>
            <a:ext cx="6591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팀 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DAB0543-8DFC-4E20-AF15-6F2F5BB0F5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07" y="2648499"/>
            <a:ext cx="1415986" cy="1414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1264B31-1063-4288-A48C-ED5DF9B1CC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343" y="4411469"/>
            <a:ext cx="1415986" cy="14159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5DC02FF-1BA6-43C0-BE83-9001475131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9" y="4411469"/>
            <a:ext cx="1415986" cy="1415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D64F37F-C6A4-4381-90BB-5120691E06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39" y="1197985"/>
            <a:ext cx="1415986" cy="14159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5656" y="26369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박상환</a:t>
            </a:r>
            <a:r>
              <a:rPr lang="en-US" altLang="ko-KR" dirty="0"/>
              <a:t>(28)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41880" y="4091843"/>
            <a:ext cx="12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김성훈</a:t>
            </a:r>
            <a:r>
              <a:rPr lang="en-US" altLang="ko-KR" dirty="0"/>
              <a:t>(31)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1660" y="585162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남의양</a:t>
            </a:r>
            <a:r>
              <a:rPr lang="en-US" altLang="ko-KR" dirty="0"/>
              <a:t>(24)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8204" y="5805264"/>
            <a:ext cx="14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박수민</a:t>
            </a:r>
            <a:r>
              <a:rPr lang="en-US" altLang="ko-KR" dirty="0"/>
              <a:t>(23)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0585" y="248360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이빅토</a:t>
            </a:r>
            <a:r>
              <a:rPr lang="en-US" altLang="ko-KR" dirty="0"/>
              <a:t>(26)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1560" y="2924944"/>
            <a:ext cx="21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IPS, IDS, FW, DDX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0495" y="6211669"/>
            <a:ext cx="119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WEB, DB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66217" y="6165304"/>
            <a:ext cx="126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WEB, DB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10379" y="4411469"/>
            <a:ext cx="152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L4, FW, WAF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69174" y="2852936"/>
            <a:ext cx="12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IPS, ELK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23728" y="1268760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팀 소개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2915816" y="1916832"/>
            <a:ext cx="338437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6888265" y="1171109"/>
            <a:ext cx="1416143" cy="1368304"/>
            <a:chOff x="6696136" y="1171109"/>
            <a:chExt cx="1416143" cy="1368304"/>
          </a:xfrm>
        </p:grpSpPr>
        <p:pic>
          <p:nvPicPr>
            <p:cNvPr id="1026" name="Picture 2" descr="C:\Users\sumin\Desktop\KakaoTalk_20181009_135458093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96136" y="1171109"/>
              <a:ext cx="1416143" cy="1368304"/>
            </a:xfrm>
            <a:prstGeom prst="rect">
              <a:avLst/>
            </a:prstGeom>
            <a:noFill/>
          </p:spPr>
        </p:pic>
        <p:grpSp>
          <p:nvGrpSpPr>
            <p:cNvPr id="43" name="그룹 42"/>
            <p:cNvGrpSpPr/>
            <p:nvPr/>
          </p:nvGrpSpPr>
          <p:grpSpPr>
            <a:xfrm>
              <a:off x="6985120" y="1444770"/>
              <a:ext cx="845273" cy="328047"/>
              <a:chOff x="6985120" y="1444770"/>
              <a:chExt cx="845273" cy="328047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7507209" y="1444771"/>
                <a:ext cx="323184" cy="328046"/>
              </a:xfrm>
              <a:prstGeom prst="donut">
                <a:avLst>
                  <a:gd name="adj" fmla="val 89"/>
                </a:avLst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" name="직선 연결선 38"/>
              <p:cNvCxnSpPr/>
              <p:nvPr/>
            </p:nvCxnSpPr>
            <p:spPr>
              <a:xfrm>
                <a:off x="7308304" y="1556792"/>
                <a:ext cx="205089" cy="0"/>
              </a:xfrm>
              <a:prstGeom prst="line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도넛 41"/>
              <p:cNvSpPr/>
              <p:nvPr/>
            </p:nvSpPr>
            <p:spPr>
              <a:xfrm>
                <a:off x="6985120" y="1444770"/>
                <a:ext cx="323184" cy="328046"/>
              </a:xfrm>
              <a:prstGeom prst="donut">
                <a:avLst>
                  <a:gd name="adj" fmla="val 89"/>
                </a:avLst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ESM(Enterprise Security Management)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통합 보안 관리 시스템</a:t>
            </a:r>
          </a:p>
        </p:txBody>
      </p:sp>
      <p:pic>
        <p:nvPicPr>
          <p:cNvPr id="156674" name="Picture 2" descr="C:\Users\sumin\Downloads\ids esm 캡처.JPG"/>
          <p:cNvPicPr>
            <a:picLocks noChangeAspect="1" noChangeArrowheads="1"/>
          </p:cNvPicPr>
          <p:nvPr/>
        </p:nvPicPr>
        <p:blipFill>
          <a:blip r:embed="rId4" cstate="print"/>
          <a:srcRect l="861" t="1016" r="13884"/>
          <a:stretch>
            <a:fillRect/>
          </a:stretch>
        </p:blipFill>
        <p:spPr bwMode="auto">
          <a:xfrm>
            <a:off x="755576" y="1916832"/>
            <a:ext cx="7056784" cy="3997548"/>
          </a:xfrm>
          <a:prstGeom prst="rect">
            <a:avLst/>
          </a:prstGeom>
          <a:noFill/>
        </p:spPr>
      </p:pic>
      <p:sp>
        <p:nvSpPr>
          <p:cNvPr id="15" name="액자 14"/>
          <p:cNvSpPr/>
          <p:nvPr/>
        </p:nvSpPr>
        <p:spPr>
          <a:xfrm>
            <a:off x="827584" y="1988840"/>
            <a:ext cx="360040" cy="288032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16216" t="31884" r="63964" b="47826"/>
          <a:stretch>
            <a:fillRect/>
          </a:stretch>
        </p:blipFill>
        <p:spPr bwMode="auto">
          <a:xfrm>
            <a:off x="1835696" y="2126310"/>
            <a:ext cx="5328592" cy="3390922"/>
          </a:xfrm>
          <a:prstGeom prst="rect">
            <a:avLst/>
          </a:prstGeom>
          <a:noFill/>
        </p:spPr>
      </p:pic>
      <p:sp>
        <p:nvSpPr>
          <p:cNvPr id="22" name="액자 21"/>
          <p:cNvSpPr/>
          <p:nvPr/>
        </p:nvSpPr>
        <p:spPr>
          <a:xfrm>
            <a:off x="3059832" y="4315398"/>
            <a:ext cx="1368152" cy="1368152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FTP SERVER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FTP SERVER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90075" y="2204864"/>
            <a:ext cx="8568952" cy="3600400"/>
            <a:chOff x="323528" y="1988840"/>
            <a:chExt cx="8568952" cy="3600400"/>
          </a:xfrm>
        </p:grpSpPr>
        <p:pic>
          <p:nvPicPr>
            <p:cNvPr id="15362" name="Picture 2" descr="C:\Users\sumin\Documents\카카오톡 받은 파일\KakaoTalk_20181010_181023566.jpg"/>
            <p:cNvPicPr>
              <a:picLocks noChangeAspect="1" noChangeArrowheads="1"/>
            </p:cNvPicPr>
            <p:nvPr/>
          </p:nvPicPr>
          <p:blipFill>
            <a:blip r:embed="rId4" cstate="print"/>
            <a:srcRect l="17600" r="79432" b="789"/>
            <a:stretch>
              <a:fillRect/>
            </a:stretch>
          </p:blipFill>
          <p:spPr bwMode="auto">
            <a:xfrm>
              <a:off x="323528" y="1988840"/>
              <a:ext cx="467544" cy="3600400"/>
            </a:xfrm>
            <a:prstGeom prst="rect">
              <a:avLst/>
            </a:prstGeom>
            <a:noFill/>
          </p:spPr>
        </p:pic>
        <p:pic>
          <p:nvPicPr>
            <p:cNvPr id="15363" name="Picture 3" descr="C:\Users\sumin\Documents\카카오톡 받은 파일\KakaoTalk_20181010_181023566.jpg"/>
            <p:cNvPicPr>
              <a:picLocks noChangeAspect="1" noChangeArrowheads="1"/>
            </p:cNvPicPr>
            <p:nvPr/>
          </p:nvPicPr>
          <p:blipFill>
            <a:blip r:embed="rId4" cstate="print"/>
            <a:srcRect l="27147" r="21205" b="789"/>
            <a:stretch>
              <a:fillRect/>
            </a:stretch>
          </p:blipFill>
          <p:spPr bwMode="auto">
            <a:xfrm>
              <a:off x="755576" y="1988840"/>
              <a:ext cx="8136904" cy="3600400"/>
            </a:xfrm>
            <a:prstGeom prst="rect">
              <a:avLst/>
            </a:prstGeom>
            <a:noFill/>
          </p:spPr>
        </p:pic>
      </p:grpSp>
      <p:sp>
        <p:nvSpPr>
          <p:cNvPr id="23" name="TextBox 22"/>
          <p:cNvSpPr txBox="1"/>
          <p:nvPr/>
        </p:nvSpPr>
        <p:spPr>
          <a:xfrm>
            <a:off x="1043608" y="16288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– FTP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연결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FTP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95536" y="2255373"/>
            <a:ext cx="8352928" cy="2469771"/>
            <a:chOff x="971600" y="2185988"/>
            <a:chExt cx="8352928" cy="2469771"/>
          </a:xfrm>
        </p:grpSpPr>
        <p:pic>
          <p:nvPicPr>
            <p:cNvPr id="16386" name="Picture 2" descr="C:\Users\sumin\Documents\카카오톡 받은 파일\KakaoTalk_20181010_181054766.jpg"/>
            <p:cNvPicPr>
              <a:picLocks noChangeAspect="1" noChangeArrowheads="1"/>
            </p:cNvPicPr>
            <p:nvPr/>
          </p:nvPicPr>
          <p:blipFill>
            <a:blip r:embed="rId4" cstate="print"/>
            <a:srcRect l="21686" r="74916" b="759"/>
            <a:stretch>
              <a:fillRect/>
            </a:stretch>
          </p:blipFill>
          <p:spPr bwMode="auto">
            <a:xfrm>
              <a:off x="971600" y="2185988"/>
              <a:ext cx="432048" cy="2467148"/>
            </a:xfrm>
            <a:prstGeom prst="rect">
              <a:avLst/>
            </a:prstGeom>
            <a:noFill/>
          </p:spPr>
        </p:pic>
        <p:pic>
          <p:nvPicPr>
            <p:cNvPr id="16387" name="Picture 3" descr="C:\Users\sumin\Documents\카카오톡 받은 파일\KakaoTalk_20181010_181054766.jpg"/>
            <p:cNvPicPr>
              <a:picLocks noChangeAspect="1" noChangeArrowheads="1"/>
            </p:cNvPicPr>
            <p:nvPr/>
          </p:nvPicPr>
          <p:blipFill>
            <a:blip r:embed="rId4" cstate="print"/>
            <a:srcRect l="33578" r="4131" b="759"/>
            <a:stretch>
              <a:fillRect/>
            </a:stretch>
          </p:blipFill>
          <p:spPr bwMode="auto">
            <a:xfrm>
              <a:off x="1403648" y="2188611"/>
              <a:ext cx="7920880" cy="2467148"/>
            </a:xfrm>
            <a:prstGeom prst="rect">
              <a:avLst/>
            </a:prstGeom>
            <a:noFill/>
          </p:spPr>
        </p:pic>
      </p:grpSp>
      <p:sp>
        <p:nvSpPr>
          <p:cNvPr id="22" name="TextBox 21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–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파일전송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(PASSIVE MODE)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FTP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410" name="Picture 2" descr="C:\Users\sumin\Documents\카카오톡 받은 파일\KakaoTalk_20181010_18105907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469" y="1844824"/>
            <a:ext cx="8622011" cy="453650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FTP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434" name="Picture 2" descr="C:\Users\sumin\Documents\카카오톡 받은 파일\KakaoTalk_20181010_18110219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844824"/>
            <a:ext cx="8640960" cy="4392488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16216" t="31884" r="63964" b="47826"/>
          <a:stretch>
            <a:fillRect/>
          </a:stretch>
        </p:blipFill>
        <p:spPr bwMode="auto">
          <a:xfrm>
            <a:off x="1835696" y="2126310"/>
            <a:ext cx="5328592" cy="3390922"/>
          </a:xfrm>
          <a:prstGeom prst="rect">
            <a:avLst/>
          </a:prstGeom>
          <a:noFill/>
        </p:spPr>
      </p:pic>
      <p:sp>
        <p:nvSpPr>
          <p:cNvPr id="22" name="액자 21"/>
          <p:cNvSpPr/>
          <p:nvPr/>
        </p:nvSpPr>
        <p:spPr>
          <a:xfrm>
            <a:off x="1630823" y="3440151"/>
            <a:ext cx="1368152" cy="1368152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MAIL SERVER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MAIL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–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메일 전송</a:t>
            </a:r>
          </a:p>
        </p:txBody>
      </p:sp>
      <p:pic>
        <p:nvPicPr>
          <p:cNvPr id="19458" name="Picture 2" descr="C:\Users\sumin\Desktop\KakaoTalk_20181010_1856511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003995"/>
            <a:ext cx="8496944" cy="4593357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MAIL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–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메일 전송 확인</a:t>
            </a:r>
          </a:p>
        </p:txBody>
      </p:sp>
      <p:pic>
        <p:nvPicPr>
          <p:cNvPr id="20482" name="Picture 2" descr="C:\Users\sumin\Desktop\KakaoTalk_20181010_185655086.png"/>
          <p:cNvPicPr>
            <a:picLocks noChangeAspect="1" noChangeArrowheads="1"/>
          </p:cNvPicPr>
          <p:nvPr/>
        </p:nvPicPr>
        <p:blipFill>
          <a:blip r:embed="rId4" cstate="print"/>
          <a:srcRect r="12295" b="31973"/>
          <a:stretch>
            <a:fillRect/>
          </a:stretch>
        </p:blipFill>
        <p:spPr bwMode="auto">
          <a:xfrm>
            <a:off x="1187624" y="2132856"/>
            <a:ext cx="6480720" cy="4032448"/>
          </a:xfrm>
          <a:prstGeom prst="rect">
            <a:avLst/>
          </a:prstGeom>
          <a:noFill/>
        </p:spPr>
      </p:pic>
      <p:sp>
        <p:nvSpPr>
          <p:cNvPr id="15" name="액자 14"/>
          <p:cNvSpPr/>
          <p:nvPr/>
        </p:nvSpPr>
        <p:spPr>
          <a:xfrm>
            <a:off x="1187624" y="3265369"/>
            <a:ext cx="2808312" cy="14877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1187624" y="3427295"/>
            <a:ext cx="2808312" cy="14877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MAIL SERVER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 – 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메일 전송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패킷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506" name="Picture 2" descr="C:\Users\sumin\Desktop\KakaoTalk_20181010_185658212.png"/>
          <p:cNvPicPr>
            <a:picLocks noChangeAspect="1" noChangeArrowheads="1"/>
          </p:cNvPicPr>
          <p:nvPr/>
        </p:nvPicPr>
        <p:blipFill>
          <a:blip r:embed="rId4" cstate="print"/>
          <a:srcRect l="34679" r="16722" b="51077"/>
          <a:stretch>
            <a:fillRect/>
          </a:stretch>
        </p:blipFill>
        <p:spPr bwMode="auto">
          <a:xfrm>
            <a:off x="1043608" y="2132856"/>
            <a:ext cx="7309320" cy="3271267"/>
          </a:xfrm>
          <a:prstGeom prst="rect">
            <a:avLst/>
          </a:prstGeom>
          <a:noFill/>
        </p:spPr>
      </p:pic>
      <p:sp>
        <p:nvSpPr>
          <p:cNvPr id="23" name="액자 22"/>
          <p:cNvSpPr/>
          <p:nvPr/>
        </p:nvSpPr>
        <p:spPr>
          <a:xfrm>
            <a:off x="2555776" y="2516707"/>
            <a:ext cx="72008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2555776" y="2898753"/>
            <a:ext cx="720080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기존에 사용하던 토폴로지를 보안체크리스트 점검을 통해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취약점을 찾고 보안을 강화하여 개선점을 제안한다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4126" y="27168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95736" y="1268760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 개요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pic>
        <p:nvPicPr>
          <p:cNvPr id="15" name="Picture 2" descr="C:\Users\sumin\Desktop\마지막 구성도.jpg"/>
          <p:cNvPicPr>
            <a:picLocks noChangeAspect="1" noChangeArrowheads="1"/>
          </p:cNvPicPr>
          <p:nvPr/>
        </p:nvPicPr>
        <p:blipFill>
          <a:blip r:embed="rId4" cstate="print"/>
          <a:srcRect l="16216" t="31884" r="63964" b="47826"/>
          <a:stretch>
            <a:fillRect/>
          </a:stretch>
        </p:blipFill>
        <p:spPr bwMode="auto">
          <a:xfrm>
            <a:off x="1835696" y="2126310"/>
            <a:ext cx="5328592" cy="3390922"/>
          </a:xfrm>
          <a:prstGeom prst="rect">
            <a:avLst/>
          </a:prstGeom>
          <a:noFill/>
        </p:spPr>
      </p:pic>
      <p:sp>
        <p:nvSpPr>
          <p:cNvPr id="22" name="액자 21"/>
          <p:cNvSpPr/>
          <p:nvPr/>
        </p:nvSpPr>
        <p:spPr>
          <a:xfrm>
            <a:off x="1614339" y="2060848"/>
            <a:ext cx="1368152" cy="1368152"/>
          </a:xfrm>
          <a:prstGeom prst="frame">
            <a:avLst>
              <a:gd name="adj1" fmla="val 5212"/>
            </a:avLst>
          </a:prstGeom>
          <a:solidFill>
            <a:srgbClr val="333BD9"/>
          </a:solidFill>
          <a:ln>
            <a:solidFill>
              <a:srgbClr val="333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DHCP SERVER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SEVER FARM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DHCP SERVER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530" name="Picture 2" descr="C:\Users\sumin\Desktop\KakaoTalk_20181010_185808147.jpg"/>
          <p:cNvPicPr>
            <a:picLocks noChangeAspect="1" noChangeArrowheads="1"/>
          </p:cNvPicPr>
          <p:nvPr/>
        </p:nvPicPr>
        <p:blipFill>
          <a:blip r:embed="rId4" cstate="print"/>
          <a:srcRect r="20712" b="1617"/>
          <a:stretch>
            <a:fillRect/>
          </a:stretch>
        </p:blipFill>
        <p:spPr bwMode="auto">
          <a:xfrm>
            <a:off x="251520" y="2852936"/>
            <a:ext cx="8640960" cy="117137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예시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–  DORA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과정 확인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973177"/>
            <a:ext cx="8892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1124744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WEB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이중화 및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COLDSITE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475656" y="1772816"/>
            <a:ext cx="604867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34883" y="271681"/>
            <a:ext cx="1266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구성도</a:t>
            </a:r>
          </a:p>
        </p:txBody>
      </p:sp>
      <p:pic>
        <p:nvPicPr>
          <p:cNvPr id="5" name="Picture 2" descr="C:\Users\sumin\Downloads\토폴로지 완벽.JPG"/>
          <p:cNvPicPr>
            <a:picLocks noChangeAspect="1" noChangeArrowheads="1"/>
          </p:cNvPicPr>
          <p:nvPr/>
        </p:nvPicPr>
        <p:blipFill>
          <a:blip r:embed="rId4" cstate="print"/>
          <a:srcRect b="71611"/>
          <a:stretch>
            <a:fillRect/>
          </a:stretch>
        </p:blipFill>
        <p:spPr bwMode="auto">
          <a:xfrm>
            <a:off x="323528" y="2204864"/>
            <a:ext cx="8496944" cy="1440160"/>
          </a:xfrm>
          <a:prstGeom prst="rect">
            <a:avLst/>
          </a:prstGeom>
          <a:noFill/>
        </p:spPr>
      </p:pic>
      <p:pic>
        <p:nvPicPr>
          <p:cNvPr id="13" name="Picture 2" descr="C:\Users\sumin\Downloads\토폴로지 완벽.JPG"/>
          <p:cNvPicPr>
            <a:picLocks noChangeAspect="1" noChangeArrowheads="1"/>
          </p:cNvPicPr>
          <p:nvPr/>
        </p:nvPicPr>
        <p:blipFill>
          <a:blip r:embed="rId4" cstate="print"/>
          <a:srcRect l="69491" b="20511"/>
          <a:stretch>
            <a:fillRect/>
          </a:stretch>
        </p:blipFill>
        <p:spPr bwMode="auto">
          <a:xfrm>
            <a:off x="6228184" y="2204864"/>
            <a:ext cx="2592288" cy="4032448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WAF(Web Application Firewall)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WAF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162880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Modsecurity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</a:t>
            </a:r>
          </a:p>
        </p:txBody>
      </p:sp>
      <p:pic>
        <p:nvPicPr>
          <p:cNvPr id="59393" name="Picture 1" descr="C:\Users\sumin\Desktop\KakaoTalk_20181010_211451693.png"/>
          <p:cNvPicPr>
            <a:picLocks noChangeAspect="1" noChangeArrowheads="1"/>
          </p:cNvPicPr>
          <p:nvPr/>
        </p:nvPicPr>
        <p:blipFill>
          <a:blip r:embed="rId4" cstate="print"/>
          <a:srcRect r="840" b="2941"/>
          <a:stretch>
            <a:fillRect/>
          </a:stretch>
        </p:blipFill>
        <p:spPr bwMode="auto">
          <a:xfrm>
            <a:off x="251520" y="2420888"/>
            <a:ext cx="8640960" cy="237626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구현 기술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620688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SECURITY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9992" y="68003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WAF(Web Application Firewall)</a:t>
            </a:r>
            <a:endParaRPr kumimoji="0" lang="ko-KR" altLang="en-US" sz="20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HY헤드라인M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WAF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결과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394" name="Picture 2" descr="C:\Users\sumin\Desktop\KakaoTalk_20181010_21143537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8662" y="1987716"/>
            <a:ext cx="6373698" cy="43727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WEB, DB</a:t>
            </a:r>
          </a:p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 SECURITY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남 의 양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79712" y="764704"/>
            <a:ext cx="5112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9807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List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87824" y="1628800"/>
            <a:ext cx="316835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grpSp>
        <p:nvGrpSpPr>
          <p:cNvPr id="13" name="组合 1">
            <a:extLst>
              <a:ext uri="{FF2B5EF4-FFF2-40B4-BE49-F238E27FC236}">
                <a16:creationId xmlns="" xmlns:a16="http://schemas.microsoft.com/office/drawing/2014/main" id="{14F67892-5FB0-40DC-9280-EDADC20BB923}"/>
              </a:ext>
            </a:extLst>
          </p:cNvPr>
          <p:cNvGrpSpPr/>
          <p:nvPr/>
        </p:nvGrpSpPr>
        <p:grpSpPr>
          <a:xfrm>
            <a:off x="827584" y="2677861"/>
            <a:ext cx="3061161" cy="751139"/>
            <a:chOff x="4123410" y="1826618"/>
            <a:chExt cx="3061161" cy="751139"/>
          </a:xfrm>
        </p:grpSpPr>
        <p:grpSp>
          <p:nvGrpSpPr>
            <p:cNvPr id="16" name="组合 2">
              <a:extLst>
                <a:ext uri="{FF2B5EF4-FFF2-40B4-BE49-F238E27FC236}">
                  <a16:creationId xmlns="" xmlns:a16="http://schemas.microsoft.com/office/drawing/2014/main" id="{EE5A27C1-2EFF-4AAB-89F9-DC580E821AE6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1" name="椭圆 6">
                <a:extLst>
                  <a:ext uri="{FF2B5EF4-FFF2-40B4-BE49-F238E27FC236}">
                    <a16:creationId xmlns="" xmlns:a16="http://schemas.microsoft.com/office/drawing/2014/main" id="{592C4A52-EB0B-42E5-A243-14A0632C072E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22" name="椭圆 7">
                <a:extLst>
                  <a:ext uri="{FF2B5EF4-FFF2-40B4-BE49-F238E27FC236}">
                    <a16:creationId xmlns="" xmlns:a16="http://schemas.microsoft.com/office/drawing/2014/main" id="{BD92FB32-4E8B-4793-B70D-E6DECDBA1606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3" name="椭圆 8">
                <a:extLst>
                  <a:ext uri="{FF2B5EF4-FFF2-40B4-BE49-F238E27FC236}">
                    <a16:creationId xmlns="" xmlns:a16="http://schemas.microsoft.com/office/drawing/2014/main" id="{875021ED-5F84-4213-94D6-E0F437E83C9D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="" xmlns:a16="http://schemas.microsoft.com/office/drawing/2014/main" id="{454C9599-73A8-4A21-95CC-BF1644DC89B3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8">
              <a:extLst>
                <a:ext uri="{FF2B5EF4-FFF2-40B4-BE49-F238E27FC236}">
                  <a16:creationId xmlns="" xmlns:a16="http://schemas.microsoft.com/office/drawing/2014/main" id="{87513B79-C165-4925-AEF1-CB62BFBC1FCE}"/>
                </a:ext>
              </a:extLst>
            </p:cNvPr>
            <p:cNvSpPr txBox="1"/>
            <p:nvPr/>
          </p:nvSpPr>
          <p:spPr>
            <a:xfrm>
              <a:off x="4927756" y="1844007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XSS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文本框 4">
              <a:extLst>
                <a:ext uri="{FF2B5EF4-FFF2-40B4-BE49-F238E27FC236}">
                  <a16:creationId xmlns="" xmlns:a16="http://schemas.microsoft.com/office/drawing/2014/main" id="{5D72D1E9-FBFE-46E3-97D9-2297FCAF8B1B}"/>
                </a:ext>
              </a:extLst>
            </p:cNvPr>
            <p:cNvSpPr txBox="1"/>
            <p:nvPr/>
          </p:nvSpPr>
          <p:spPr>
            <a:xfrm>
              <a:off x="4927755" y="2269980"/>
              <a:ext cx="225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Cross Site Scripting </a:t>
              </a:r>
              <a:endPara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直接连接符 5">
              <a:extLst>
                <a:ext uri="{FF2B5EF4-FFF2-40B4-BE49-F238E27FC236}">
                  <a16:creationId xmlns="" xmlns:a16="http://schemas.microsoft.com/office/drawing/2014/main" id="{3629497B-8F7A-4A70-8349-7993F25D48EF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10">
            <a:extLst>
              <a:ext uri="{FF2B5EF4-FFF2-40B4-BE49-F238E27FC236}">
                <a16:creationId xmlns="" xmlns:a16="http://schemas.microsoft.com/office/drawing/2014/main" id="{25BB0B1A-C324-4B52-9DA5-48330E0A4721}"/>
              </a:ext>
            </a:extLst>
          </p:cNvPr>
          <p:cNvGrpSpPr/>
          <p:nvPr/>
        </p:nvGrpSpPr>
        <p:grpSpPr>
          <a:xfrm>
            <a:off x="4876804" y="2677861"/>
            <a:ext cx="3511615" cy="751139"/>
            <a:chOff x="4123410" y="1826618"/>
            <a:chExt cx="3511615" cy="751139"/>
          </a:xfrm>
        </p:grpSpPr>
        <p:grpSp>
          <p:nvGrpSpPr>
            <p:cNvPr id="26" name="组合 11">
              <a:extLst>
                <a:ext uri="{FF2B5EF4-FFF2-40B4-BE49-F238E27FC236}">
                  <a16:creationId xmlns="" xmlns:a16="http://schemas.microsoft.com/office/drawing/2014/main" id="{5DD9FECA-B2ED-4047-BEA9-077BA18D9F72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0" name="椭圆 15">
                <a:extLst>
                  <a:ext uri="{FF2B5EF4-FFF2-40B4-BE49-F238E27FC236}">
                    <a16:creationId xmlns="" xmlns:a16="http://schemas.microsoft.com/office/drawing/2014/main" id="{7BDC269A-C62F-4799-A3B5-3D44CE947112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31" name="椭圆 16">
                <a:extLst>
                  <a:ext uri="{FF2B5EF4-FFF2-40B4-BE49-F238E27FC236}">
                    <a16:creationId xmlns="" xmlns:a16="http://schemas.microsoft.com/office/drawing/2014/main" id="{759787FB-8184-45A3-AB89-FA789D62D6DA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2" name="椭圆 17">
                <a:extLst>
                  <a:ext uri="{FF2B5EF4-FFF2-40B4-BE49-F238E27FC236}">
                    <a16:creationId xmlns="" xmlns:a16="http://schemas.microsoft.com/office/drawing/2014/main" id="{18030511-F1DF-4103-81E0-D1C1A4E5F499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3" name="椭圆 18">
                <a:extLst>
                  <a:ext uri="{FF2B5EF4-FFF2-40B4-BE49-F238E27FC236}">
                    <a16:creationId xmlns="" xmlns:a16="http://schemas.microsoft.com/office/drawing/2014/main" id="{BFCD881C-C178-4EBF-9734-7AE235069585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8">
              <a:extLst>
                <a:ext uri="{FF2B5EF4-FFF2-40B4-BE49-F238E27FC236}">
                  <a16:creationId xmlns="" xmlns:a16="http://schemas.microsoft.com/office/drawing/2014/main" id="{552CAF70-54C3-4B73-B6EE-183CEC18E03D}"/>
                </a:ext>
              </a:extLst>
            </p:cNvPr>
            <p:cNvSpPr txBox="1"/>
            <p:nvPr/>
          </p:nvSpPr>
          <p:spPr>
            <a:xfrm>
              <a:off x="4927756" y="1844007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CSRF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4">
              <a:extLst>
                <a:ext uri="{FF2B5EF4-FFF2-40B4-BE49-F238E27FC236}">
                  <a16:creationId xmlns="" xmlns:a16="http://schemas.microsoft.com/office/drawing/2014/main" id="{4820F469-5F52-47B1-9DDD-2C89D97E07C3}"/>
                </a:ext>
              </a:extLst>
            </p:cNvPr>
            <p:cNvSpPr txBox="1"/>
            <p:nvPr/>
          </p:nvSpPr>
          <p:spPr>
            <a:xfrm>
              <a:off x="4927755" y="2269980"/>
              <a:ext cx="2707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Cross Site Request Forgery</a:t>
              </a:r>
              <a:endPara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9" name="直接连接符 14">
              <a:extLst>
                <a:ext uri="{FF2B5EF4-FFF2-40B4-BE49-F238E27FC236}">
                  <a16:creationId xmlns="" xmlns:a16="http://schemas.microsoft.com/office/drawing/2014/main" id="{5D4BB2F1-6C3B-4E25-B872-C8768CADF0C6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19">
            <a:extLst>
              <a:ext uri="{FF2B5EF4-FFF2-40B4-BE49-F238E27FC236}">
                <a16:creationId xmlns="" xmlns:a16="http://schemas.microsoft.com/office/drawing/2014/main" id="{2D578546-BEF2-428E-A32C-E3E4CB3F7BA4}"/>
              </a:ext>
            </a:extLst>
          </p:cNvPr>
          <p:cNvGrpSpPr/>
          <p:nvPr/>
        </p:nvGrpSpPr>
        <p:grpSpPr>
          <a:xfrm>
            <a:off x="827584" y="4279323"/>
            <a:ext cx="3061161" cy="751139"/>
            <a:chOff x="4123410" y="1826618"/>
            <a:chExt cx="3061161" cy="751139"/>
          </a:xfrm>
        </p:grpSpPr>
        <p:grpSp>
          <p:nvGrpSpPr>
            <p:cNvPr id="35" name="组合 20">
              <a:extLst>
                <a:ext uri="{FF2B5EF4-FFF2-40B4-BE49-F238E27FC236}">
                  <a16:creationId xmlns="" xmlns:a16="http://schemas.microsoft.com/office/drawing/2014/main" id="{BB206E37-1034-4FEC-92F2-6550FF4BF7A5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9" name="椭圆 24">
                <a:extLst>
                  <a:ext uri="{FF2B5EF4-FFF2-40B4-BE49-F238E27FC236}">
                    <a16:creationId xmlns="" xmlns:a16="http://schemas.microsoft.com/office/drawing/2014/main" id="{519FA871-DEBA-475F-BD39-1960DECB8204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40" name="椭圆 25">
                <a:extLst>
                  <a:ext uri="{FF2B5EF4-FFF2-40B4-BE49-F238E27FC236}">
                    <a16:creationId xmlns="" xmlns:a16="http://schemas.microsoft.com/office/drawing/2014/main" id="{50277220-3941-42B2-AE23-580CDBF421C0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41" name="椭圆 26">
                <a:extLst>
                  <a:ext uri="{FF2B5EF4-FFF2-40B4-BE49-F238E27FC236}">
                    <a16:creationId xmlns="" xmlns:a16="http://schemas.microsoft.com/office/drawing/2014/main" id="{C96FFA25-3021-4860-AAED-DDF6358CA35E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42" name="椭圆 27">
                <a:extLst>
                  <a:ext uri="{FF2B5EF4-FFF2-40B4-BE49-F238E27FC236}">
                    <a16:creationId xmlns="" xmlns:a16="http://schemas.microsoft.com/office/drawing/2014/main" id="{BAA8AC10-EECE-4151-BD2D-16F24F52D4B7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8">
              <a:extLst>
                <a:ext uri="{FF2B5EF4-FFF2-40B4-BE49-F238E27FC236}">
                  <a16:creationId xmlns="" xmlns:a16="http://schemas.microsoft.com/office/drawing/2014/main" id="{E8896A4E-41C8-4C88-B018-9E9595933AE2}"/>
                </a:ext>
              </a:extLst>
            </p:cNvPr>
            <p:cNvSpPr txBox="1"/>
            <p:nvPr/>
          </p:nvSpPr>
          <p:spPr>
            <a:xfrm>
              <a:off x="4927756" y="2016345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SQL Injection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8" name="直接连接符 23">
              <a:extLst>
                <a:ext uri="{FF2B5EF4-FFF2-40B4-BE49-F238E27FC236}">
                  <a16:creationId xmlns="" xmlns:a16="http://schemas.microsoft.com/office/drawing/2014/main" id="{9A992D71-CB5E-4079-A495-6564986E01A8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28">
            <a:extLst>
              <a:ext uri="{FF2B5EF4-FFF2-40B4-BE49-F238E27FC236}">
                <a16:creationId xmlns="" xmlns:a16="http://schemas.microsoft.com/office/drawing/2014/main" id="{0DF7E9B9-D79F-4C2B-9136-A8FA7BA3936E}"/>
              </a:ext>
            </a:extLst>
          </p:cNvPr>
          <p:cNvGrpSpPr/>
          <p:nvPr/>
        </p:nvGrpSpPr>
        <p:grpSpPr>
          <a:xfrm>
            <a:off x="4876804" y="4279323"/>
            <a:ext cx="3061161" cy="751139"/>
            <a:chOff x="4123410" y="1826618"/>
            <a:chExt cx="3061161" cy="751139"/>
          </a:xfrm>
        </p:grpSpPr>
        <p:grpSp>
          <p:nvGrpSpPr>
            <p:cNvPr id="44" name="组合 29">
              <a:extLst>
                <a:ext uri="{FF2B5EF4-FFF2-40B4-BE49-F238E27FC236}">
                  <a16:creationId xmlns="" xmlns:a16="http://schemas.microsoft.com/office/drawing/2014/main" id="{0621B2B0-30C5-494C-BBE5-20DC50E118DA}"/>
                </a:ext>
              </a:extLst>
            </p:cNvPr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48" name="椭圆 33">
                <a:extLst>
                  <a:ext uri="{FF2B5EF4-FFF2-40B4-BE49-F238E27FC236}">
                    <a16:creationId xmlns="" xmlns:a16="http://schemas.microsoft.com/office/drawing/2014/main" id="{A9E7FDF4-AC1F-477E-93E8-B4A8A961529A}"/>
                  </a:ext>
                </a:extLst>
              </p:cNvPr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49" name="椭圆 34">
                <a:extLst>
                  <a:ext uri="{FF2B5EF4-FFF2-40B4-BE49-F238E27FC236}">
                    <a16:creationId xmlns="" xmlns:a16="http://schemas.microsoft.com/office/drawing/2014/main" id="{D18299D7-2660-4616-9B58-81AC29E2A888}"/>
                  </a:ext>
                </a:extLst>
              </p:cNvPr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50" name="椭圆 35">
                <a:extLst>
                  <a:ext uri="{FF2B5EF4-FFF2-40B4-BE49-F238E27FC236}">
                    <a16:creationId xmlns="" xmlns:a16="http://schemas.microsoft.com/office/drawing/2014/main" id="{0305B077-615D-44AF-A31D-967C10E1D2EF}"/>
                  </a:ext>
                </a:extLst>
              </p:cNvPr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1" name="椭圆 36">
                <a:extLst>
                  <a:ext uri="{FF2B5EF4-FFF2-40B4-BE49-F238E27FC236}">
                    <a16:creationId xmlns="" xmlns:a16="http://schemas.microsoft.com/office/drawing/2014/main" id="{4E9161F5-1574-48B2-8835-0484DD07A5E1}"/>
                  </a:ext>
                </a:extLst>
              </p:cNvPr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8">
              <a:extLst>
                <a:ext uri="{FF2B5EF4-FFF2-40B4-BE49-F238E27FC236}">
                  <a16:creationId xmlns="" xmlns:a16="http://schemas.microsoft.com/office/drawing/2014/main" id="{0CFA7587-DB36-40B8-A1AD-776F523D812E}"/>
                </a:ext>
              </a:extLst>
            </p:cNvPr>
            <p:cNvSpPr txBox="1"/>
            <p:nvPr/>
          </p:nvSpPr>
          <p:spPr>
            <a:xfrm>
              <a:off x="4927756" y="2016345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SSL </a:t>
              </a:r>
              <a:r>
                <a:rPr kumimoji="1" lang="ko-KR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인증서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7" name="直接连接符 32">
              <a:extLst>
                <a:ext uri="{FF2B5EF4-FFF2-40B4-BE49-F238E27FC236}">
                  <a16:creationId xmlns="" xmlns:a16="http://schemas.microsoft.com/office/drawing/2014/main" id="{1D4CF5DC-CA65-4C47-90E0-18A72D8D9C87}"/>
                </a:ext>
              </a:extLst>
            </p:cNvPr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486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69269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XSS (Cross Site Scripting)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31" name="그림 30" descr="C:\Users\sumin\Desktop\FINAL capture\xss'.PNG"/>
          <p:cNvPicPr/>
          <p:nvPr/>
        </p:nvPicPr>
        <p:blipFill rotWithShape="1">
          <a:blip r:embed="rId4" cstate="print"/>
          <a:srcRect l="15690" t="34627" r="15559" b="44162"/>
          <a:stretch/>
        </p:blipFill>
        <p:spPr bwMode="auto">
          <a:xfrm>
            <a:off x="683568" y="3789040"/>
            <a:ext cx="7776864" cy="936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그림 32" descr="C:\Users\sumin\Desktop\FINAL capture\xss공격11.PNG"/>
          <p:cNvPicPr/>
          <p:nvPr/>
        </p:nvPicPr>
        <p:blipFill rotWithShape="1">
          <a:blip r:embed="rId5" cstate="print"/>
          <a:srcRect l="20392" t="27081" r="11702" b="35348"/>
          <a:stretch/>
        </p:blipFill>
        <p:spPr bwMode="auto">
          <a:xfrm>
            <a:off x="719572" y="1556792"/>
            <a:ext cx="7704856" cy="2160240"/>
          </a:xfrm>
          <a:prstGeom prst="rect">
            <a:avLst/>
          </a:prstGeom>
          <a:noFill/>
          <a:ln w="63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 descr="C:\Users\sumin\Desktop\FINAL capture\xss22.PNG"/>
          <p:cNvPicPr/>
          <p:nvPr/>
        </p:nvPicPr>
        <p:blipFill rotWithShape="1">
          <a:blip r:embed="rId6" cstate="print"/>
          <a:srcRect l="35767" r="35113" b="32281"/>
          <a:stretch/>
        </p:blipFill>
        <p:spPr bwMode="auto">
          <a:xfrm>
            <a:off x="2735796" y="4797152"/>
            <a:ext cx="3672408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모의 해킹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11760" y="3140968"/>
            <a:ext cx="2016224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69269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XSS (Cross Site Scripting)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3" name="그림 12"/>
          <p:cNvPicPr/>
          <p:nvPr/>
        </p:nvPicPr>
        <p:blipFill>
          <a:blip r:embed="rId4" cstate="print"/>
          <a:srcRect l="6889" t="14000" r="3809"/>
          <a:stretch>
            <a:fillRect/>
          </a:stretch>
        </p:blipFill>
        <p:spPr bwMode="auto">
          <a:xfrm>
            <a:off x="1116300" y="2204864"/>
            <a:ext cx="4176464" cy="223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그림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300" y="5097238"/>
            <a:ext cx="6192004" cy="11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보안 적용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584" y="162880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Server Side Validation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84" y="472514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pc="-15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httponly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1835696" y="3068960"/>
            <a:ext cx="3312368" cy="13681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1043608" y="5877272"/>
            <a:ext cx="2304256" cy="2880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69269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XSS (Cross Site Scripting)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4" cstate="print"/>
          <a:srcRect l="15159" t="34180" r="15293"/>
          <a:stretch/>
        </p:blipFill>
        <p:spPr bwMode="auto">
          <a:xfrm>
            <a:off x="827584" y="2348880"/>
            <a:ext cx="7344816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보안 검증</a:t>
            </a:r>
          </a:p>
        </p:txBody>
      </p:sp>
      <p:sp>
        <p:nvSpPr>
          <p:cNvPr id="20" name="액자 19"/>
          <p:cNvSpPr/>
          <p:nvPr/>
        </p:nvSpPr>
        <p:spPr>
          <a:xfrm>
            <a:off x="4200809" y="3600420"/>
            <a:ext cx="2520280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955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9374" y="271681"/>
            <a:ext cx="537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 B S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259">
            <a:extLst>
              <a:ext uri="{FF2B5EF4-FFF2-40B4-BE49-F238E27FC236}">
                <a16:creationId xmlns="" xmlns:a16="http://schemas.microsoft.com/office/drawing/2014/main" id="{0FEEFE36-3282-4916-8864-07D4F3BAA3E9}"/>
              </a:ext>
            </a:extLst>
          </p:cNvPr>
          <p:cNvSpPr/>
          <p:nvPr/>
        </p:nvSpPr>
        <p:spPr>
          <a:xfrm>
            <a:off x="6716235" y="1583390"/>
            <a:ext cx="18473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Rectangle 263">
            <a:extLst>
              <a:ext uri="{FF2B5EF4-FFF2-40B4-BE49-F238E27FC236}">
                <a16:creationId xmlns="" xmlns:a16="http://schemas.microsoft.com/office/drawing/2014/main" id="{D68DA09E-5296-46D9-A8CA-BFE686C67C03}"/>
              </a:ext>
            </a:extLst>
          </p:cNvPr>
          <p:cNvSpPr/>
          <p:nvPr/>
        </p:nvSpPr>
        <p:spPr>
          <a:xfrm>
            <a:off x="8682348" y="1583390"/>
            <a:ext cx="18473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="" xmlns:a16="http://schemas.microsoft.com/office/drawing/2014/main" id="{03748E5D-8966-446E-8A6C-381C4B12C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64368"/>
              </p:ext>
            </p:extLst>
          </p:nvPr>
        </p:nvGraphicFramePr>
        <p:xfrm>
          <a:off x="276922" y="1583390"/>
          <a:ext cx="8543550" cy="440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94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5435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2540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14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9/7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10(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13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14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17(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18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19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김성훈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cs typeface="+mn-ea"/>
                          <a:sym typeface="+mn-lt"/>
                        </a:rPr>
                        <a:t>팀 회의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cs typeface="+mn-ea"/>
                          <a:sym typeface="+mn-lt"/>
                        </a:rPr>
                        <a:t>네트워크 토폴로지 구성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cs typeface="+mn-ea"/>
                          <a:sym typeface="+mn-lt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cs typeface="+mn-ea"/>
                          <a:sym typeface="+mn-lt"/>
                        </a:rPr>
                        <a:t> 시나리오 작성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cs typeface="+mn-ea"/>
                          <a:sym typeface="+mn-lt"/>
                        </a:rPr>
                        <a:t>)</a:t>
                      </a:r>
                      <a:endParaRPr kumimoji="0" lang="en-AU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FW Load Balancing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(L4)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SLB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Mod_security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박상환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IDS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설치 및 구성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Geoip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DDX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구축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이빅토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IPS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구성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ESM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구축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남의양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페이지 구상 및 제작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/</a:t>
                      </a:r>
                    </a:p>
                    <a:p>
                      <a:pPr latinLnBrk="1"/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연동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WEB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페이지 기능 구현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박수민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585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992" y="724634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CSRF (Cross Site Request Forgery)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3" name="그림 12" descr="C:\Users\sumin\Desktop\FINAL capture\CRSF MYPAGE.PNG"/>
          <p:cNvPicPr/>
          <p:nvPr/>
        </p:nvPicPr>
        <p:blipFill rotWithShape="1">
          <a:blip r:embed="rId4" cstate="print"/>
          <a:srcRect l="15825" t="18602" r="28378" b="9830"/>
          <a:stretch/>
        </p:blipFill>
        <p:spPr bwMode="auto">
          <a:xfrm>
            <a:off x="827584" y="1628800"/>
            <a:ext cx="3898304" cy="1930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 descr="C:\Users\sumin\Desktop\FINAL capture\CRSF Burp Suite.PNG"/>
          <p:cNvPicPr/>
          <p:nvPr/>
        </p:nvPicPr>
        <p:blipFill rotWithShape="1">
          <a:blip r:embed="rId5" cstate="print"/>
          <a:srcRect r="1739" b="7179"/>
          <a:stretch/>
        </p:blipFill>
        <p:spPr bwMode="auto">
          <a:xfrm>
            <a:off x="827584" y="3717032"/>
            <a:ext cx="6912768" cy="2592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모의 해킹</a:t>
            </a:r>
          </a:p>
        </p:txBody>
      </p:sp>
      <p:sp>
        <p:nvSpPr>
          <p:cNvPr id="20" name="액자 19"/>
          <p:cNvSpPr/>
          <p:nvPr/>
        </p:nvSpPr>
        <p:spPr>
          <a:xfrm>
            <a:off x="827584" y="5949280"/>
            <a:ext cx="2520280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6" name="그림 15" descr="C:\Users\sumin\Desktop\FINAL capture\CRSF 공격스크립트.PNG"/>
          <p:cNvPicPr/>
          <p:nvPr/>
        </p:nvPicPr>
        <p:blipFill rotWithShape="1">
          <a:blip r:embed="rId4" cstate="print"/>
          <a:srcRect l="15026" t="22468" r="14353" b="5703"/>
          <a:stretch/>
        </p:blipFill>
        <p:spPr bwMode="auto">
          <a:xfrm>
            <a:off x="467545" y="1556792"/>
            <a:ext cx="8208911" cy="30963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99992" y="724634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CSRF (Cross Site Request Forgery)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18" name="그림 17" descr="C:\Users\sumin\Desktop\FINAL capture\CRSF-Q&amp;Alist.PNG"/>
          <p:cNvPicPr/>
          <p:nvPr/>
        </p:nvPicPr>
        <p:blipFill rotWithShape="1">
          <a:blip r:embed="rId5" cstate="print"/>
          <a:srcRect l="15290" t="23820" r="11179" b="60626"/>
          <a:stretch/>
        </p:blipFill>
        <p:spPr bwMode="auto">
          <a:xfrm>
            <a:off x="575556" y="4941168"/>
            <a:ext cx="7992888" cy="72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6" name="그림 15" descr="C:\Users\sumin\Desktop\gdgd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1647" y="1819692"/>
            <a:ext cx="6460707" cy="189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그림 17" descr="C:\Users\sumin\Desktop\dgdg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2434" y="4287014"/>
            <a:ext cx="6559132" cy="202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499992" y="724634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CSRF (Cross Site Request Forgery)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959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공격 전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값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9592" y="386104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공격 후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값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pic>
        <p:nvPicPr>
          <p:cNvPr id="19" name="그림 18" descr="C:\Users\sumin\Desktop\FINAL capture\CRSF 보안코드.PNG"/>
          <p:cNvPicPr/>
          <p:nvPr/>
        </p:nvPicPr>
        <p:blipFill rotWithShape="1">
          <a:blip r:embed="rId4" cstate="print"/>
          <a:srcRect l="11302" t="29356" r="2914" b="4009"/>
          <a:stretch/>
        </p:blipFill>
        <p:spPr bwMode="auto">
          <a:xfrm>
            <a:off x="1923570" y="1772816"/>
            <a:ext cx="6436352" cy="259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 descr="C:\Users\sumin\Desktop\FINAL capture\CRSF 보안적용 후.PNG"/>
          <p:cNvPicPr/>
          <p:nvPr/>
        </p:nvPicPr>
        <p:blipFill rotWithShape="1">
          <a:blip r:embed="rId5" cstate="print"/>
          <a:srcRect l="18990" r="21193" b="21372"/>
          <a:stretch/>
        </p:blipFill>
        <p:spPr bwMode="auto">
          <a:xfrm>
            <a:off x="1907704" y="4577084"/>
            <a:ext cx="6468084" cy="1804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499992" y="724634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CSRF (Cross Site Request Forgery)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보안 적용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7584" y="162880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pc="-15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Referer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SQL Injection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4" cstate="print"/>
          <a:srcRect l="19948" t="7116" r="27918" b="14313"/>
          <a:stretch/>
        </p:blipFill>
        <p:spPr bwMode="auto">
          <a:xfrm>
            <a:off x="1259632" y="1916832"/>
            <a:ext cx="5616624" cy="23042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모의 해킹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3608" y="16288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1 - LOGIN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/>
          <p:nvPr/>
        </p:nvPicPr>
        <p:blipFill rotWithShape="1">
          <a:blip r:embed="rId5" cstate="print"/>
          <a:srcRect l="14496" t="22552" r="15150" b="13344"/>
          <a:stretch/>
        </p:blipFill>
        <p:spPr bwMode="auto">
          <a:xfrm>
            <a:off x="1259632" y="4437112"/>
            <a:ext cx="5616624" cy="2016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043608" y="42210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2 - </a:t>
            </a: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회원조회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SQL Injection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4" cstate="print"/>
          <a:srcRect l="5318" t="52898" r="2416" b="33269"/>
          <a:stretch/>
        </p:blipFill>
        <p:spPr bwMode="auto">
          <a:xfrm>
            <a:off x="1331640" y="3140968"/>
            <a:ext cx="6192688" cy="1080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2" descr="C:\Users\sumin\Desktop\KakaoTalk_20181009_16104979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2132856"/>
            <a:ext cx="5166332" cy="864096"/>
          </a:xfrm>
          <a:prstGeom prst="rect">
            <a:avLst/>
          </a:prstGeom>
          <a:noFill/>
        </p:spPr>
      </p:pic>
      <p:pic>
        <p:nvPicPr>
          <p:cNvPr id="20" name="그림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" b="74272"/>
          <a:stretch>
            <a:fillRect/>
          </a:stretch>
        </p:blipFill>
        <p:spPr bwMode="auto">
          <a:xfrm>
            <a:off x="1331640" y="4725144"/>
            <a:ext cx="5976664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1043608" y="16288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1 - LOGIN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3608" y="42210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2 - </a:t>
            </a: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회원조회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보안 적용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SQL Injection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20" name="그림 19" descr="C:\Users\sumin\Desktop\FINAL capture\sql injection-회원조회4.PNG"/>
          <p:cNvPicPr/>
          <p:nvPr/>
        </p:nvPicPr>
        <p:blipFill rotWithShape="1">
          <a:blip r:embed="rId4" cstate="print"/>
          <a:srcRect l="16354" r="15444" b="23239"/>
          <a:stretch/>
        </p:blipFill>
        <p:spPr bwMode="auto">
          <a:xfrm>
            <a:off x="1439652" y="4077072"/>
            <a:ext cx="6264696" cy="23762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그림 21"/>
          <p:cNvPicPr/>
          <p:nvPr/>
        </p:nvPicPr>
        <p:blipFill rotWithShape="1">
          <a:blip r:embed="rId5" cstate="print"/>
          <a:srcRect l="38034" t="45986" r="11814" b="15384"/>
          <a:stretch/>
        </p:blipFill>
        <p:spPr bwMode="auto">
          <a:xfrm>
            <a:off x="1187624" y="1988840"/>
            <a:ext cx="3096344" cy="15841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/>
          <p:cNvPicPr/>
          <p:nvPr/>
        </p:nvPicPr>
        <p:blipFill rotWithShape="1">
          <a:blip r:embed="rId6" cstate="print"/>
          <a:srcRect l="28192" r="29382" b="13644"/>
          <a:stretch/>
        </p:blipFill>
        <p:spPr bwMode="auto">
          <a:xfrm>
            <a:off x="4067944" y="1988840"/>
            <a:ext cx="3384376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보안 검증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3608" y="16288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1 - LOGIN</a:t>
            </a:r>
            <a:endParaRPr lang="ko-KR" altLang="en-US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3608" y="36357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예시 </a:t>
            </a:r>
            <a:r>
              <a:rPr lang="en-US" altLang="ko-KR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2 - </a:t>
            </a:r>
            <a:r>
              <a:rPr lang="ko-KR" altLang="en-US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회원조회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ea typeface="+mj-ea"/>
              </a:rPr>
              <a:t>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SSL 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인증서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31"/>
          <a:stretch/>
        </p:blipFill>
        <p:spPr bwMode="auto">
          <a:xfrm>
            <a:off x="1043608" y="1988840"/>
            <a:ext cx="6264696" cy="3672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적용 전 </a:t>
            </a:r>
          </a:p>
        </p:txBody>
      </p:sp>
      <p:sp>
        <p:nvSpPr>
          <p:cNvPr id="18" name="액자 17"/>
          <p:cNvSpPr/>
          <p:nvPr/>
        </p:nvSpPr>
        <p:spPr>
          <a:xfrm>
            <a:off x="971600" y="5157192"/>
            <a:ext cx="2376264" cy="43204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ea typeface="+mj-ea"/>
              </a:rPr>
              <a:t>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SSL 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인증서</a:t>
            </a:r>
          </a:p>
        </p:txBody>
      </p:sp>
      <p:pic>
        <p:nvPicPr>
          <p:cNvPr id="16" name="그림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76400"/>
            <a:ext cx="6696744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373216"/>
            <a:ext cx="6696744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적용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ea typeface="+mj-ea"/>
              </a:rPr>
              <a:t>    </a:t>
            </a:r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WEB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SSL 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인증서</a:t>
            </a:r>
          </a:p>
        </p:txBody>
      </p:sp>
      <p:pic>
        <p:nvPicPr>
          <p:cNvPr id="16" name="그림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4984"/>
            <a:ext cx="6912768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0" b="81648"/>
          <a:stretch/>
        </p:blipFill>
        <p:spPr bwMode="auto">
          <a:xfrm>
            <a:off x="1187624" y="1916832"/>
            <a:ext cx="3744416" cy="11521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액자 19"/>
          <p:cNvSpPr/>
          <p:nvPr/>
        </p:nvSpPr>
        <p:spPr>
          <a:xfrm>
            <a:off x="1475656" y="5877272"/>
            <a:ext cx="4176464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552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적용 검증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E6806DB-3B1F-4DA6-B8ED-D19438768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140406"/>
            <a:ext cx="3600401" cy="77698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955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9374" y="271681"/>
            <a:ext cx="537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W B S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259">
            <a:extLst>
              <a:ext uri="{FF2B5EF4-FFF2-40B4-BE49-F238E27FC236}">
                <a16:creationId xmlns="" xmlns:a16="http://schemas.microsoft.com/office/drawing/2014/main" id="{0FEEFE36-3282-4916-8864-07D4F3BAA3E9}"/>
              </a:ext>
            </a:extLst>
          </p:cNvPr>
          <p:cNvSpPr/>
          <p:nvPr/>
        </p:nvSpPr>
        <p:spPr>
          <a:xfrm>
            <a:off x="6716235" y="1583390"/>
            <a:ext cx="18473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Rectangle 263">
            <a:extLst>
              <a:ext uri="{FF2B5EF4-FFF2-40B4-BE49-F238E27FC236}">
                <a16:creationId xmlns="" xmlns:a16="http://schemas.microsoft.com/office/drawing/2014/main" id="{D68DA09E-5296-46D9-A8CA-BFE686C67C03}"/>
              </a:ext>
            </a:extLst>
          </p:cNvPr>
          <p:cNvSpPr/>
          <p:nvPr/>
        </p:nvSpPr>
        <p:spPr>
          <a:xfrm>
            <a:off x="8682348" y="1583390"/>
            <a:ext cx="18473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="" xmlns:a16="http://schemas.microsoft.com/office/drawing/2014/main" id="{03748E5D-8966-446E-8A6C-381C4B12C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62956"/>
              </p:ext>
            </p:extLst>
          </p:nvPr>
        </p:nvGraphicFramePr>
        <p:xfrm>
          <a:off x="278402" y="1560049"/>
          <a:ext cx="8542070" cy="446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5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04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451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3299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2540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17375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r>
                        <a:rPr lang="ko-KR" altLang="en-US" sz="1600" b="1" kern="1200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+mn-cs"/>
                        </a:rPr>
                        <a:t>주차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14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9/20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21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27(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28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10/2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8(</a:t>
                      </a: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김성훈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자동화 점검 스크립트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자동화 보안설정 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스크립트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연동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장비 최종 점검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박상환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DDX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F/W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Kali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이용한 공격 및 방어 확인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이빅토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ESM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–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보안 장비 연동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FTP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서버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ESM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최종 확인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연동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장비 최종 점검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보고서 작성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남의양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연동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기능 구현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WEB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세부 기능 추가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오류 수정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웹 보안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(Secure Coding)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모의 해킹을 통한 최종 점검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보고서 작성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박수민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942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DB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99992" y="692696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접근통제</a:t>
            </a:r>
            <a:r>
              <a:rPr lang="en-US" altLang="ko-KR" sz="20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(GRANT) 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및 암호화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1628800"/>
            <a:ext cx="8640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GRANT SELECT, UPDATE, DELETE privileges ON FINAL.* TO ‘sum’@’192.168.70.%’ IDENTIFIED BY ‘user22’;</a:t>
            </a:r>
          </a:p>
          <a:p>
            <a:pPr algn="ctr"/>
            <a:r>
              <a:rPr lang="en-US" altLang="ko-KR" sz="1400" dirty="0"/>
              <a:t>GRANT SELECT, UPDATE, DELETE privileges ON FINAL.* TO ‘sum’@’192.168.80.%’ IDENTIFIED BY ‘user22’;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22" name="그림 2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429000"/>
            <a:ext cx="821629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611560" y="126876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접근통제</a:t>
            </a:r>
            <a:r>
              <a:rPr lang="en-US" altLang="ko-KR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(GRANT)</a:t>
            </a: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560" y="219557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암호화  </a:t>
            </a:r>
          </a:p>
        </p:txBody>
      </p:sp>
      <p:pic>
        <p:nvPicPr>
          <p:cNvPr id="26" name="그림 25"/>
          <p:cNvPicPr/>
          <p:nvPr/>
        </p:nvPicPr>
        <p:blipFill rotWithShape="1">
          <a:blip r:embed="rId5" cstate="print"/>
          <a:srcRect l="3591" t="21376" r="68241" b="71856"/>
          <a:stretch/>
        </p:blipFill>
        <p:spPr bwMode="auto">
          <a:xfrm>
            <a:off x="611560" y="2996952"/>
            <a:ext cx="3168352" cy="4320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5" cstate="print"/>
          <a:srcRect l="3591" t="14609" r="70801" b="78623"/>
          <a:stretch/>
        </p:blipFill>
        <p:spPr bwMode="auto">
          <a:xfrm>
            <a:off x="611560" y="2564904"/>
            <a:ext cx="2880320" cy="4320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액자 26"/>
          <p:cNvSpPr/>
          <p:nvPr/>
        </p:nvSpPr>
        <p:spPr>
          <a:xfrm>
            <a:off x="2843808" y="4896564"/>
            <a:ext cx="864096" cy="216024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2843808" y="5506081"/>
            <a:ext cx="59046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67544" y="5644995"/>
            <a:ext cx="31683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VIC BANK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구현 기술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576572" y="548680"/>
            <a:ext cx="10297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6512" y="62068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  DB SECURITY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1196752"/>
            <a:ext cx="86409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z="2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이중화</a:t>
            </a:r>
            <a:r>
              <a:rPr lang="en-US" altLang="ko-KR" sz="24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24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5" name="DB 이중화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1600" y="1412776"/>
            <a:ext cx="7200800" cy="49685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체크리스트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87824" y="1916832"/>
            <a:ext cx="316835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9421" y="271681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CEHCK   LIST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6425" y="2347689"/>
            <a:ext cx="53911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체크리스트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87824" y="1916832"/>
            <a:ext cx="316835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9421" y="271681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CEHCK   LIST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6900" y="2348880"/>
            <a:ext cx="54102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76672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2068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 스크립트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1196752"/>
            <a:ext cx="68407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9421" y="271681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CEHCK   LIST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체크리스트 적용 전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531" name="Picture 3" descr="C:\Users\sumin\Desktop\KakaoTalk_20181010_2035037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58246"/>
            <a:ext cx="4306554" cy="4635050"/>
          </a:xfrm>
          <a:prstGeom prst="rect">
            <a:avLst/>
          </a:prstGeom>
          <a:noFill/>
        </p:spPr>
      </p:pic>
      <p:pic>
        <p:nvPicPr>
          <p:cNvPr id="22532" name="Picture 4" descr="C:\Users\sumin\Desktop\KakaoTalk_20181010_20350670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33118" y="1555204"/>
            <a:ext cx="4340312" cy="4466084"/>
          </a:xfrm>
          <a:prstGeom prst="rect">
            <a:avLst/>
          </a:prstGeom>
          <a:noFill/>
        </p:spPr>
      </p:pic>
      <p:sp>
        <p:nvSpPr>
          <p:cNvPr id="19" name="액자 18"/>
          <p:cNvSpPr/>
          <p:nvPr/>
        </p:nvSpPr>
        <p:spPr>
          <a:xfrm>
            <a:off x="4253488" y="2132856"/>
            <a:ext cx="288032" cy="388843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8532440" y="1484784"/>
            <a:ext cx="288032" cy="446449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476672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2068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자동화 스크립트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6" y="1196752"/>
            <a:ext cx="684076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9421" y="271681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CEHCK   LIST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9992" y="69269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체크리스트 적용 후</a:t>
            </a: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  <a:endParaRPr kumimoji="0" lang="ko-KR" altLang="en-US" sz="24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5650" name="Picture 2" descr="C:\Users\sumin\Desktop\KakaoTalk_20181010_2036113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834" y="1585218"/>
            <a:ext cx="4146150" cy="4292054"/>
          </a:xfrm>
          <a:prstGeom prst="rect">
            <a:avLst/>
          </a:prstGeom>
          <a:noFill/>
        </p:spPr>
      </p:pic>
      <p:pic>
        <p:nvPicPr>
          <p:cNvPr id="155651" name="Picture 3" descr="C:\Users\sumin\Desktop\KakaoTalk_20181010_20362304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2730" y="1555204"/>
            <a:ext cx="4370128" cy="4610100"/>
          </a:xfrm>
          <a:prstGeom prst="rect">
            <a:avLst/>
          </a:prstGeom>
          <a:noFill/>
        </p:spPr>
      </p:pic>
      <p:sp>
        <p:nvSpPr>
          <p:cNvPr id="16" name="액자 15"/>
          <p:cNvSpPr/>
          <p:nvPr/>
        </p:nvSpPr>
        <p:spPr>
          <a:xfrm>
            <a:off x="4067944" y="2204864"/>
            <a:ext cx="288032" cy="374441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8468052" y="1844824"/>
            <a:ext cx="288032" cy="432048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결과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87824" y="1916832"/>
            <a:ext cx="316835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54119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결과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9087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” 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9807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소감</a:t>
            </a:r>
            <a:r>
              <a:rPr kumimoji="0" lang="en-US" altLang="ko-KR" sz="32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32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87824" y="1628800"/>
            <a:ext cx="316835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23422" y="271681"/>
            <a:ext cx="489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 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53F0539-8EA0-4938-BA5C-538659D91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6" y="2696751"/>
            <a:ext cx="720000" cy="7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13454F8-D01C-40B8-9D9A-619510540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6" y="3671163"/>
            <a:ext cx="720000" cy="7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CD727E8-AFD8-4715-BF5F-21B8C664F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0" y="1700808"/>
            <a:ext cx="720696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27D189A-39EB-4F01-97EF-75CFD54DD2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0" y="5517312"/>
            <a:ext cx="720000" cy="7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CE18281-4F9E-4E56-BA04-BAA0F5858A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0" y="4601087"/>
            <a:ext cx="720000" cy="72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8633685-0F36-444C-B1A1-7A3D9473FC36}"/>
              </a:ext>
            </a:extLst>
          </p:cNvPr>
          <p:cNvSpPr txBox="1"/>
          <p:nvPr/>
        </p:nvSpPr>
        <p:spPr>
          <a:xfrm>
            <a:off x="1632815" y="2872085"/>
            <a:ext cx="688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57FDBD6-165E-4380-B79D-BEEFAC704CA0}"/>
              </a:ext>
            </a:extLst>
          </p:cNvPr>
          <p:cNvSpPr txBox="1"/>
          <p:nvPr/>
        </p:nvSpPr>
        <p:spPr>
          <a:xfrm>
            <a:off x="1632815" y="1967825"/>
            <a:ext cx="688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0B45EED-A135-4EF3-A8D1-FA704CDDF875}"/>
              </a:ext>
            </a:extLst>
          </p:cNvPr>
          <p:cNvSpPr txBox="1"/>
          <p:nvPr/>
        </p:nvSpPr>
        <p:spPr>
          <a:xfrm>
            <a:off x="1632815" y="1967825"/>
            <a:ext cx="688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497A714-D9F4-4B63-B372-49DC26B79C9C}"/>
              </a:ext>
            </a:extLst>
          </p:cNvPr>
          <p:cNvSpPr txBox="1"/>
          <p:nvPr/>
        </p:nvSpPr>
        <p:spPr>
          <a:xfrm>
            <a:off x="1632814" y="2794400"/>
            <a:ext cx="688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8D98807-F256-4146-B4B6-B90F1E055A36}"/>
              </a:ext>
            </a:extLst>
          </p:cNvPr>
          <p:cNvSpPr txBox="1"/>
          <p:nvPr/>
        </p:nvSpPr>
        <p:spPr>
          <a:xfrm>
            <a:off x="1691680" y="1774477"/>
            <a:ext cx="68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김성훈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배웠던 것을 녹이는 한편 새로운 것에 도전할 수 있어서 뜻 깊은 시간이었습니다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432F2D2-713F-45C9-B83F-DB99F9091BEC}"/>
              </a:ext>
            </a:extLst>
          </p:cNvPr>
          <p:cNvSpPr txBox="1"/>
          <p:nvPr/>
        </p:nvSpPr>
        <p:spPr>
          <a:xfrm>
            <a:off x="1651880" y="2595086"/>
            <a:ext cx="688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박상환 </a:t>
            </a:r>
            <a:r>
              <a:rPr lang="en-US" altLang="ko-KR" dirty="0"/>
              <a:t>: </a:t>
            </a:r>
            <a:r>
              <a:rPr lang="ko-KR" altLang="en-US" dirty="0"/>
              <a:t>실제 기업의 토폴로지를 참고하여 그대로 구현하고 체크리스트를 통해 문제점을 단계적으로 </a:t>
            </a:r>
            <a:r>
              <a:rPr lang="ko-KR" altLang="en-US" dirty="0" err="1"/>
              <a:t>보완하는점이</a:t>
            </a:r>
            <a:r>
              <a:rPr lang="ko-KR" altLang="en-US" dirty="0"/>
              <a:t> </a:t>
            </a:r>
            <a:r>
              <a:rPr lang="ko-KR" altLang="en-US" dirty="0" smtClean="0"/>
              <a:t>재미있었습니다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2B8034-595B-47B1-A7F5-63C198214DA8}"/>
              </a:ext>
            </a:extLst>
          </p:cNvPr>
          <p:cNvSpPr txBox="1"/>
          <p:nvPr/>
        </p:nvSpPr>
        <p:spPr>
          <a:xfrm>
            <a:off x="1632813" y="3609020"/>
            <a:ext cx="688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이빅토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긴 </a:t>
            </a:r>
            <a:r>
              <a:rPr lang="ko-KR" altLang="en-US" dirty="0" err="1"/>
              <a:t>시간동안</a:t>
            </a:r>
            <a:r>
              <a:rPr lang="ko-KR" altLang="en-US" dirty="0"/>
              <a:t> 여러 보안 솔루션을 구축할 때 발생하게 된 어려움들을 직접 찾아보고 트러블슈팅을 통해 해결하면서 앞으로 어려움이 생겨도 해결할 수 있다는 자신감을 얻게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9DDAC7-EC30-4106-8B07-61A6F6E2F267}"/>
              </a:ext>
            </a:extLst>
          </p:cNvPr>
          <p:cNvSpPr txBox="1"/>
          <p:nvPr/>
        </p:nvSpPr>
        <p:spPr>
          <a:xfrm>
            <a:off x="1651880" y="4677763"/>
            <a:ext cx="688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남의양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그동안</a:t>
            </a:r>
            <a:r>
              <a:rPr lang="ko-KR" altLang="en-US" dirty="0" smtClean="0"/>
              <a:t> </a:t>
            </a:r>
            <a:r>
              <a:rPr lang="ko-KR" altLang="en-US" dirty="0"/>
              <a:t>배운 지식들을 통합하여 하나의 큰 프로젝트로 만들어가는 과정이 신기하고 재미있었습니다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BD5E24D-EF37-49A8-A773-0A715F12E0B8}"/>
              </a:ext>
            </a:extLst>
          </p:cNvPr>
          <p:cNvSpPr txBox="1"/>
          <p:nvPr/>
        </p:nvSpPr>
        <p:spPr>
          <a:xfrm>
            <a:off x="1691680" y="5471344"/>
            <a:ext cx="688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박수민 </a:t>
            </a:r>
            <a:r>
              <a:rPr lang="en-US" altLang="ko-KR" dirty="0"/>
              <a:t>: </a:t>
            </a:r>
            <a:r>
              <a:rPr lang="ko-KR" altLang="en-US" dirty="0"/>
              <a:t>맡은 일을 열심히 하고 어려울 때 서로 도와주는 팀원들 덕분에 순조롭게 진행되어 좋은 결과를 낳을 수 있었다고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보안 엔지니어 및 침해대응관리자 양성과정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VIC BANK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1052736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112474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구성도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34883" y="271681"/>
            <a:ext cx="1266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구성도</a:t>
            </a:r>
          </a:p>
        </p:txBody>
      </p:sp>
      <p:pic>
        <p:nvPicPr>
          <p:cNvPr id="1026" name="Picture 2" descr="C:\Users\sumin\Downloads\토폴로지 취약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28800"/>
            <a:ext cx="8064896" cy="489654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600" y="9087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“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보안 엔지니어 및 침해대응관리자 양성과정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VIC BANK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7704" y="1060287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개선 된 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NETWORK 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구성도</a:t>
            </a:r>
            <a:r>
              <a:rPr kumimoji="0" lang="en-US" altLang="ko-KR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HY헤드라인M" pitchFamily="18" charset="-127"/>
                <a:cs typeface="+mn-cs"/>
              </a:rPr>
              <a:t>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475656" y="1628800"/>
            <a:ext cx="604867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34883" y="271681"/>
            <a:ext cx="1266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NETWORK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구성도</a:t>
            </a:r>
          </a:p>
        </p:txBody>
      </p:sp>
      <p:pic>
        <p:nvPicPr>
          <p:cNvPr id="5" name="Picture 2" descr="C:\Users\sumin\Downloads\토폴로지 완벽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628800"/>
            <a:ext cx="7992888" cy="489654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NETWORK SECURITY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9712" y="4170566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IPS, IDS, ELK, FIREWALL, WAF, DDX, L4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 </a:t>
            </a:r>
            <a:r>
              <a:rPr lang="ko-KR" altLang="en-US" b="1" dirty="0" err="1">
                <a:solidFill>
                  <a:schemeClr val="bg1"/>
                </a:solidFill>
              </a:rPr>
              <a:t>빅</a:t>
            </a:r>
            <a:r>
              <a:rPr lang="ko-KR" altLang="en-US" b="1" dirty="0">
                <a:solidFill>
                  <a:schemeClr val="bg1"/>
                </a:solidFill>
              </a:rPr>
              <a:t> 토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1954</TotalTime>
  <Words>2035</Words>
  <Application>Microsoft Office PowerPoint</Application>
  <PresentationFormat>화면 슬라이드 쇼(4:3)</PresentationFormat>
  <Paragraphs>773</Paragraphs>
  <Slides>68</Slides>
  <Notes>68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6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KSH</cp:lastModifiedBy>
  <cp:revision>140</cp:revision>
  <dcterms:created xsi:type="dcterms:W3CDTF">2016-11-03T20:47:04Z</dcterms:created>
  <dcterms:modified xsi:type="dcterms:W3CDTF">2018-10-11T04:33:31Z</dcterms:modified>
</cp:coreProperties>
</file>